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1F55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43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743759"/>
          </a:xfrm>
        </p:spPr>
        <p:txBody>
          <a:bodyPr anchor="b">
            <a:normAutofit/>
          </a:bodyPr>
          <a:lstStyle>
            <a:lvl1pPr algn="ctr">
              <a:defRPr sz="3500" b="1">
                <a:solidFill>
                  <a:srgbClr val="D61F55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764689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21468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A2333-83F9-461F-A0ED-3CF2DCDBBF0A}" type="datetimeFigureOut">
              <a:rPr lang="en-IN" smtClean="0"/>
              <a:t>11-10-2022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9313D-4E5A-4DD9-86C1-35E92779E7C0}" type="slidenum">
              <a:rPr lang="en-IN" smtClean="0"/>
              <a:t>‹#›</a:t>
            </a:fld>
            <a:endParaRPr lang="en-I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E26A7CA-EC94-10BB-3E8F-6341C98DBBA7}"/>
              </a:ext>
            </a:extLst>
          </p:cNvPr>
          <p:cNvSpPr/>
          <p:nvPr userDrawn="1"/>
        </p:nvSpPr>
        <p:spPr>
          <a:xfrm>
            <a:off x="0" y="0"/>
            <a:ext cx="447869" cy="466531"/>
          </a:xfrm>
          <a:prstGeom prst="rect">
            <a:avLst/>
          </a:prstGeom>
          <a:solidFill>
            <a:srgbClr val="D61F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2F45E70-EA3B-31C9-38A0-0071F354E661}"/>
              </a:ext>
            </a:extLst>
          </p:cNvPr>
          <p:cNvSpPr/>
          <p:nvPr userDrawn="1"/>
        </p:nvSpPr>
        <p:spPr>
          <a:xfrm>
            <a:off x="432318" y="0"/>
            <a:ext cx="447869" cy="466531"/>
          </a:xfrm>
          <a:prstGeom prst="rect">
            <a:avLst/>
          </a:prstGeom>
          <a:solidFill>
            <a:srgbClr val="2146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506AFDE-7B91-9973-6834-309733E15ACA}"/>
              </a:ext>
            </a:extLst>
          </p:cNvPr>
          <p:cNvGrpSpPr/>
          <p:nvPr userDrawn="1"/>
        </p:nvGrpSpPr>
        <p:grpSpPr>
          <a:xfrm>
            <a:off x="762312" y="4963312"/>
            <a:ext cx="7619376" cy="1379798"/>
            <a:chOff x="1219823" y="4963312"/>
            <a:chExt cx="7619376" cy="1379798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4964601D-740A-996D-D68A-20BFDA06B2C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3632" t="2542"/>
            <a:stretch/>
          </p:blipFill>
          <p:spPr>
            <a:xfrm>
              <a:off x="1219823" y="4963886"/>
              <a:ext cx="1395854" cy="1376463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084F407C-CDC4-EF99-3A50-C9DC297EA5A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424142" y="4963312"/>
              <a:ext cx="1415057" cy="137979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25880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A2333-83F9-461F-A0ED-3CF2DCDBBF0A}" type="datetimeFigureOut">
              <a:rPr lang="en-IN" smtClean="0"/>
              <a:t>11-10-2022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9313D-4E5A-4DD9-86C1-35E92779E7C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87449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A2333-83F9-461F-A0ED-3CF2DCDBBF0A}" type="datetimeFigureOut">
              <a:rPr lang="en-IN" smtClean="0"/>
              <a:t>11-10-2022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9313D-4E5A-4DD9-86C1-35E92779E7C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81971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483960"/>
          </a:xfrm>
        </p:spPr>
        <p:txBody>
          <a:bodyPr>
            <a:normAutofit/>
          </a:bodyPr>
          <a:lstStyle>
            <a:lvl1pPr>
              <a:defRPr sz="2000" b="1">
                <a:solidFill>
                  <a:srgbClr val="D61F55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88506"/>
            <a:ext cx="7886700" cy="4351338"/>
          </a:xfrm>
        </p:spPr>
        <p:txBody>
          <a:bodyPr>
            <a:normAutofit/>
          </a:bodyPr>
          <a:lstStyle>
            <a:lvl1pPr>
              <a:defRPr sz="1500">
                <a:solidFill>
                  <a:srgbClr val="21468F"/>
                </a:solidFill>
              </a:defRPr>
            </a:lvl1pPr>
            <a:lvl2pPr>
              <a:defRPr sz="1500">
                <a:solidFill>
                  <a:srgbClr val="D61F55"/>
                </a:solidFill>
              </a:defRPr>
            </a:lvl2pPr>
            <a:lvl3pPr>
              <a:defRPr sz="1500">
                <a:solidFill>
                  <a:srgbClr val="21468F"/>
                </a:solidFill>
              </a:defRPr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A2333-83F9-461F-A0ED-3CF2DCDBBF0A}" type="datetimeFigureOut">
              <a:rPr lang="en-IN" smtClean="0"/>
              <a:t>11-10-2022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9313D-4E5A-4DD9-86C1-35E92779E7C0}" type="slidenum">
              <a:rPr lang="en-IN" smtClean="0"/>
              <a:t>‹#›</a:t>
            </a:fld>
            <a:endParaRPr lang="en-I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70929FB-5013-8611-3B48-80D38FCF9614}"/>
              </a:ext>
            </a:extLst>
          </p:cNvPr>
          <p:cNvSpPr/>
          <p:nvPr userDrawn="1"/>
        </p:nvSpPr>
        <p:spPr>
          <a:xfrm>
            <a:off x="8696131" y="1212979"/>
            <a:ext cx="447869" cy="2575249"/>
          </a:xfrm>
          <a:prstGeom prst="rect">
            <a:avLst/>
          </a:prstGeom>
          <a:solidFill>
            <a:srgbClr val="D61F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EE0739C-2BCF-DD14-EF13-0A3FFCD469F4}"/>
              </a:ext>
            </a:extLst>
          </p:cNvPr>
          <p:cNvSpPr/>
          <p:nvPr userDrawn="1"/>
        </p:nvSpPr>
        <p:spPr>
          <a:xfrm>
            <a:off x="8696131" y="3791338"/>
            <a:ext cx="447869" cy="2575249"/>
          </a:xfrm>
          <a:prstGeom prst="rect">
            <a:avLst/>
          </a:prstGeom>
          <a:solidFill>
            <a:srgbClr val="2146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CDD2FC6-1830-C3F0-3440-B99D88634BDD}"/>
              </a:ext>
            </a:extLst>
          </p:cNvPr>
          <p:cNvSpPr txBox="1"/>
          <p:nvPr userDrawn="1"/>
        </p:nvSpPr>
        <p:spPr>
          <a:xfrm rot="5400000">
            <a:off x="6372812" y="3621739"/>
            <a:ext cx="50945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Technology Innovation Hub- Indian Institute of Technology Patna, India</a:t>
            </a:r>
            <a:endParaRPr lang="en-IN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788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A2333-83F9-461F-A0ED-3CF2DCDBBF0A}" type="datetimeFigureOut">
              <a:rPr lang="en-IN" smtClean="0"/>
              <a:t>11-10-2022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9313D-4E5A-4DD9-86C1-35E92779E7C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41479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A2333-83F9-461F-A0ED-3CF2DCDBBF0A}" type="datetimeFigureOut">
              <a:rPr lang="en-IN" smtClean="0"/>
              <a:t>11-10-2022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9313D-4E5A-4DD9-86C1-35E92779E7C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6456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A2333-83F9-461F-A0ED-3CF2DCDBBF0A}" type="datetimeFigureOut">
              <a:rPr lang="en-IN" smtClean="0"/>
              <a:t>11-10-2022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9313D-4E5A-4DD9-86C1-35E92779E7C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65821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A2333-83F9-461F-A0ED-3CF2DCDBBF0A}" type="datetimeFigureOut">
              <a:rPr lang="en-IN" smtClean="0"/>
              <a:t>11-10-2022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9313D-4E5A-4DD9-86C1-35E92779E7C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659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A2333-83F9-461F-A0ED-3CF2DCDBBF0A}" type="datetimeFigureOut">
              <a:rPr lang="en-IN" smtClean="0"/>
              <a:t>11-10-2022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9313D-4E5A-4DD9-86C1-35E92779E7C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88357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A2333-83F9-461F-A0ED-3CF2DCDBBF0A}" type="datetimeFigureOut">
              <a:rPr lang="en-IN" smtClean="0"/>
              <a:t>11-10-2022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9313D-4E5A-4DD9-86C1-35E92779E7C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56793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A2333-83F9-461F-A0ED-3CF2DCDBBF0A}" type="datetimeFigureOut">
              <a:rPr lang="en-IN" smtClean="0"/>
              <a:t>11-10-2022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9313D-4E5A-4DD9-86C1-35E92779E7C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0658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A2333-83F9-461F-A0ED-3CF2DCDBBF0A}" type="datetimeFigureOut">
              <a:rPr lang="en-IN" smtClean="0"/>
              <a:t>11-10-2022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9313D-4E5A-4DD9-86C1-35E92779E7C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3551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5BFF9-CF16-0EFA-FE3C-1A34579EF0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9978" y="2659225"/>
            <a:ext cx="6927980" cy="465286"/>
          </a:xfrm>
        </p:spPr>
        <p:txBody>
          <a:bodyPr>
            <a:normAutofit/>
          </a:bodyPr>
          <a:lstStyle/>
          <a:p>
            <a:r>
              <a:rPr lang="en-US" sz="1800" i="1" dirty="0"/>
              <a:t>Vishlesan Innovative Ideas Contest (VIIC-2022) (max 15 slides)</a:t>
            </a:r>
            <a:endParaRPr lang="en-IN" sz="1800" i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23E94E-4547-8F51-3DF2-8695DB8ABB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4298" y="4451124"/>
            <a:ext cx="6858000" cy="764689"/>
          </a:xfrm>
        </p:spPr>
        <p:txBody>
          <a:bodyPr>
            <a:normAutofit/>
          </a:bodyPr>
          <a:lstStyle/>
          <a:p>
            <a:r>
              <a:rPr lang="en-US" dirty="0"/>
              <a:t>Technology Innovation Hub, Indian Institute of Technology Patna.</a:t>
            </a:r>
            <a:endParaRPr lang="en-IN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6433C45-C17A-3EB6-F421-0A783EB6FD41}"/>
              </a:ext>
            </a:extLst>
          </p:cNvPr>
          <p:cNvSpPr txBox="1">
            <a:spLocks/>
          </p:cNvSpPr>
          <p:nvPr/>
        </p:nvSpPr>
        <p:spPr>
          <a:xfrm>
            <a:off x="1204426" y="1449355"/>
            <a:ext cx="6927980" cy="46528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500" b="1" kern="1200">
                <a:solidFill>
                  <a:srgbClr val="D61F55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2800" i="1" dirty="0"/>
              <a:t>Title of the Idea </a:t>
            </a:r>
            <a:endParaRPr lang="en-IN" sz="2800" i="1" dirty="0"/>
          </a:p>
        </p:txBody>
      </p:sp>
    </p:spTree>
    <p:extLst>
      <p:ext uri="{BB962C8B-B14F-4D97-AF65-F5344CB8AC3E}">
        <p14:creationId xmlns:p14="http://schemas.microsoft.com/office/powerpoint/2010/main" val="32189532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F07CE-75D1-95C1-E748-64CC487A9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Milestones (All fields are required)</a:t>
            </a:r>
            <a:endParaRPr lang="en-IN" dirty="0"/>
          </a:p>
        </p:txBody>
      </p:sp>
      <p:graphicFrame>
        <p:nvGraphicFramePr>
          <p:cNvPr id="4" name="Google Shape;86;p7">
            <a:extLst>
              <a:ext uri="{FF2B5EF4-FFF2-40B4-BE49-F238E27FC236}">
                <a16:creationId xmlns:a16="http://schemas.microsoft.com/office/drawing/2014/main" id="{3C518303-BBDC-1268-5D2A-B32BB93BF7D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77579554"/>
              </p:ext>
            </p:extLst>
          </p:nvPr>
        </p:nvGraphicFramePr>
        <p:xfrm>
          <a:off x="327807" y="1353835"/>
          <a:ext cx="8324225" cy="4621169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708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39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140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i="1" u="none" strike="noStrike" cap="none">
                        <a:latin typeface="+mn-lt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901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1" u="none" strike="noStrike" cap="none">
                          <a:solidFill>
                            <a:srgbClr val="21212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S No</a:t>
                      </a:r>
                      <a:endParaRPr sz="1400" i="1" u="none" strike="noStrike" cap="none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57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i="1" u="none" strike="noStrike" cap="none" dirty="0">
                        <a:latin typeface="+mn-lt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901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1" u="none" strike="noStrike" cap="none" dirty="0">
                          <a:solidFill>
                            <a:srgbClr val="21212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Milestone/Deliverable</a:t>
                      </a:r>
                      <a:endParaRPr sz="1400" i="1" u="none" strike="noStrike" cap="none" dirty="0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57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i="1" u="none" strike="noStrike" cap="none" dirty="0">
                        <a:latin typeface="+mn-lt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88265" marR="620395" lvl="0" indent="0" algn="l" rtl="0">
                        <a:lnSpc>
                          <a:spcPct val="1066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1" u="none" strike="noStrike" cap="none" dirty="0">
                          <a:latin typeface="+mn-lt"/>
                          <a:ea typeface="Arial"/>
                          <a:cs typeface="Arial"/>
                          <a:sym typeface="Arial"/>
                        </a:rPr>
                        <a:t>Milestone  Completion Timeline</a:t>
                      </a:r>
                      <a:endParaRPr sz="1400" i="1" u="none" strike="noStrike" cap="none" dirty="0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6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i="1" u="none" strike="noStrike" cap="none" dirty="0">
                        <a:latin typeface="+mn-lt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88900" marR="972819" lvl="0" indent="0" algn="l" rtl="0">
                        <a:lnSpc>
                          <a:spcPct val="1066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1" u="none" strike="noStrike" cap="none" dirty="0">
                          <a:latin typeface="+mn-lt"/>
                          <a:ea typeface="Arial"/>
                          <a:cs typeface="Arial"/>
                          <a:sym typeface="Arial"/>
                        </a:rPr>
                        <a:t>Amount to be released  after Milestone  Completion (INR)</a:t>
                      </a:r>
                      <a:endParaRPr sz="1400" i="1" u="none" strike="noStrike" cap="none" dirty="0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6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49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>
                        <a:latin typeface="+mn-lt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901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solidFill>
                            <a:srgbClr val="4F80BC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 sz="1400" u="none" strike="noStrike" cap="none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445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>
                        <a:latin typeface="+mn-lt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901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solidFill>
                            <a:srgbClr val="4F80BC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Project Beginning ( Description )</a:t>
                      </a:r>
                      <a:endParaRPr sz="1400" u="none" strike="noStrike" cap="none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445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>
                        <a:latin typeface="+mn-lt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88265" marR="1169035" lvl="0" indent="0" algn="l" rtl="0">
                        <a:lnSpc>
                          <a:spcPct val="106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solidFill>
                            <a:srgbClr val="4F80BC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Project Start  Date(T0)</a:t>
                      </a:r>
                      <a:endParaRPr sz="1400" u="none" strike="noStrike" cap="none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>
                        <a:latin typeface="+mn-lt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8890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solidFill>
                            <a:srgbClr val="4F80BC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/-	( Initial Fund required)</a:t>
                      </a:r>
                      <a:endParaRPr sz="1400" u="none" strike="noStrike" cap="none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445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25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>
                        <a:latin typeface="+mn-lt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901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solidFill>
                            <a:srgbClr val="4F80BC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 sz="1400" u="none" strike="noStrike" cap="none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317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>
                        <a:latin typeface="+mn-lt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901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solidFill>
                            <a:srgbClr val="4F80BC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Milestone 1</a:t>
                      </a:r>
                      <a:endParaRPr sz="1400" u="none" strike="noStrike" cap="none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317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>
                        <a:latin typeface="+mn-lt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88265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solidFill>
                            <a:srgbClr val="4F80BC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T0+	Months</a:t>
                      </a:r>
                      <a:endParaRPr sz="1400" u="none" strike="noStrike" cap="none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317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>
                        <a:latin typeface="+mn-lt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8890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solidFill>
                            <a:srgbClr val="4F80BC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/-</a:t>
                      </a:r>
                      <a:endParaRPr sz="1400" u="none" strike="noStrike" cap="none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317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49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>
                        <a:latin typeface="+mn-lt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901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solidFill>
                            <a:srgbClr val="4F80BC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endParaRPr sz="1400" u="none" strike="noStrike" cap="none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317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>
                        <a:latin typeface="+mn-lt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901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solidFill>
                            <a:srgbClr val="4F80BC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Milestone 2</a:t>
                      </a:r>
                      <a:endParaRPr sz="1400" u="none" strike="noStrike" cap="none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317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>
                        <a:latin typeface="+mn-lt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88265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solidFill>
                            <a:srgbClr val="4F80BC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T0+	Months</a:t>
                      </a:r>
                      <a:endParaRPr sz="1400" u="none" strike="noStrike" cap="none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317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>
                        <a:latin typeface="+mn-lt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8890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solidFill>
                            <a:srgbClr val="4F80BC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/-</a:t>
                      </a:r>
                      <a:endParaRPr sz="1400" u="none" strike="noStrike" cap="none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317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17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>
                        <a:latin typeface="+mn-lt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 dirty="0">
                        <a:latin typeface="+mn-lt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901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u="none" strike="noStrike" cap="none" dirty="0">
                          <a:solidFill>
                            <a:srgbClr val="4F80BC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Total (INR)</a:t>
                      </a:r>
                      <a:endParaRPr sz="1400" u="none" strike="noStrike" cap="none" dirty="0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>
                        <a:latin typeface="+mn-lt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 dirty="0">
                        <a:latin typeface="+mn-lt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8890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>
                          <a:solidFill>
                            <a:srgbClr val="4F80BC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/-</a:t>
                      </a:r>
                      <a:endParaRPr sz="1400" u="none" strike="noStrike" cap="none" dirty="0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317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4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97A0D-2C5A-1332-0F2E-437FF6D49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 Leader &amp; Team Details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51E2A-3346-20FA-458A-A9FAEF5DB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Name</a:t>
            </a:r>
          </a:p>
          <a:p>
            <a:r>
              <a:rPr lang="en-US" dirty="0"/>
              <a:t>Institutional Affiliation</a:t>
            </a:r>
          </a:p>
          <a:p>
            <a:r>
              <a:rPr lang="en-US" dirty="0"/>
              <a:t>Email ID:</a:t>
            </a:r>
          </a:p>
          <a:p>
            <a:r>
              <a:rPr lang="en-US" dirty="0"/>
              <a:t>Phone Number</a:t>
            </a:r>
          </a:p>
          <a:p>
            <a:r>
              <a:rPr lang="en-US" dirty="0"/>
              <a:t>Aadhar Number: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35890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09274-53C1-432D-EEEC-4A456D408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 Member(s) Details</a:t>
            </a:r>
            <a:endParaRPr lang="en-IN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6044260-1E3F-2DD5-8849-394CB0BEB3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0687607"/>
              </p:ext>
            </p:extLst>
          </p:nvPr>
        </p:nvGraphicFramePr>
        <p:xfrm>
          <a:off x="628650" y="1089025"/>
          <a:ext cx="7886700" cy="147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71675">
                  <a:extLst>
                    <a:ext uri="{9D8B030D-6E8A-4147-A177-3AD203B41FA5}">
                      <a16:colId xmlns:a16="http://schemas.microsoft.com/office/drawing/2014/main" val="1104133384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val="1409168662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val="3651232764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val="41616553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b="1" i="1" dirty="0"/>
                        <a:t>Team member Name</a:t>
                      </a:r>
                      <a:endParaRPr lang="en-IN" sz="1400" b="1" i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1" dirty="0"/>
                        <a:t>Qualifications &amp; Experience</a:t>
                      </a:r>
                      <a:endParaRPr lang="en-IN" sz="1400" b="1" i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1" dirty="0"/>
                        <a:t>Role in your proposal</a:t>
                      </a:r>
                      <a:endParaRPr lang="en-IN" sz="1400" b="1" i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1" dirty="0"/>
                        <a:t>Part-time or Full-Time involvement in your idea</a:t>
                      </a:r>
                      <a:endParaRPr lang="en-IN" sz="1400" b="1" i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0073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 sz="1400" b="1" i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400" b="1" i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400" b="1" i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400" b="1" i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21286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 sz="1400" b="1" i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400" b="1" i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400" b="1" i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400" b="1" i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7041405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5F82BCB-A879-3F6C-F4AF-2AB4B36CAA3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6773510"/>
              </p:ext>
            </p:extLst>
          </p:nvPr>
        </p:nvGraphicFramePr>
        <p:xfrm>
          <a:off x="585107" y="3919311"/>
          <a:ext cx="7886700" cy="147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71675">
                  <a:extLst>
                    <a:ext uri="{9D8B030D-6E8A-4147-A177-3AD203B41FA5}">
                      <a16:colId xmlns:a16="http://schemas.microsoft.com/office/drawing/2014/main" val="1104133384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val="1409168662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val="3651232764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val="41616553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b="1" i="1" dirty="0"/>
                        <a:t>Mentor /Advisor Name</a:t>
                      </a:r>
                      <a:endParaRPr lang="en-IN" sz="1400" b="1" i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1" dirty="0"/>
                        <a:t>Qualifications &amp; Experience</a:t>
                      </a:r>
                      <a:endParaRPr lang="en-IN" sz="1400" b="1" i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1" dirty="0"/>
                        <a:t>Role in your proposal</a:t>
                      </a:r>
                      <a:endParaRPr lang="en-IN" sz="1400" b="1" i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1" dirty="0"/>
                        <a:t>Part-time or Full-Time involvement in your idea</a:t>
                      </a:r>
                      <a:endParaRPr lang="en-IN" sz="1400" b="1" i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0073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 sz="1400" b="1" i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400" b="1" i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400" b="1" i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400" b="1" i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21286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 sz="1400" b="1" i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400" b="1" i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400" b="1" i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400" b="1" i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7041405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11878212-8737-025E-A0F4-A3B9805D7852}"/>
              </a:ext>
            </a:extLst>
          </p:cNvPr>
          <p:cNvSpPr txBox="1">
            <a:spLocks/>
          </p:cNvSpPr>
          <p:nvPr/>
        </p:nvSpPr>
        <p:spPr>
          <a:xfrm>
            <a:off x="547785" y="3270057"/>
            <a:ext cx="7886700" cy="4839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rgbClr val="D61F55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dirty="0"/>
              <a:t>Mentor (s) Details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10545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09274-53C1-432D-EEEC-4A456D408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&lt;Problem&gt; &lt;Solution Concept&gt; &lt;Commercialization Aspects&gt;</a:t>
            </a:r>
            <a:endParaRPr lang="en-IN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83E9DC6A-C915-C3AE-545F-8602922980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9845733"/>
              </p:ext>
            </p:extLst>
          </p:nvPr>
        </p:nvGraphicFramePr>
        <p:xfrm>
          <a:off x="475861" y="1499637"/>
          <a:ext cx="794968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15030">
                  <a:extLst>
                    <a:ext uri="{9D8B030D-6E8A-4147-A177-3AD203B41FA5}">
                      <a16:colId xmlns:a16="http://schemas.microsoft.com/office/drawing/2014/main" val="1551481705"/>
                    </a:ext>
                  </a:extLst>
                </a:gridCol>
                <a:gridCol w="2441165">
                  <a:extLst>
                    <a:ext uri="{9D8B030D-6E8A-4147-A177-3AD203B41FA5}">
                      <a16:colId xmlns:a16="http://schemas.microsoft.com/office/drawing/2014/main" val="1332862219"/>
                    </a:ext>
                  </a:extLst>
                </a:gridCol>
                <a:gridCol w="2393485">
                  <a:extLst>
                    <a:ext uri="{9D8B030D-6E8A-4147-A177-3AD203B41FA5}">
                      <a16:colId xmlns:a16="http://schemas.microsoft.com/office/drawing/2014/main" val="7353415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IN" sz="15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Description</a:t>
                      </a:r>
                      <a:endParaRPr lang="en-IN" sz="15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Remarks</a:t>
                      </a:r>
                      <a:endParaRPr lang="en-IN" sz="15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9700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Problem</a:t>
                      </a:r>
                      <a:endParaRPr lang="en-IN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2656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Why Is its important to solve it?</a:t>
                      </a:r>
                      <a:endParaRPr lang="en-IN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5385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Solution Concept</a:t>
                      </a:r>
                      <a:endParaRPr lang="en-IN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1623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What is your target market segment?</a:t>
                      </a:r>
                      <a:endParaRPr lang="en-IN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0193595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DFC68EB2-D48C-A543-543B-5BA1AB56374F}"/>
              </a:ext>
            </a:extLst>
          </p:cNvPr>
          <p:cNvSpPr txBox="1"/>
          <p:nvPr/>
        </p:nvSpPr>
        <p:spPr>
          <a:xfrm>
            <a:off x="1073020" y="5495730"/>
            <a:ext cx="72032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D61F55"/>
                </a:solidFill>
              </a:rPr>
              <a:t>Spend time to fill this section carefully.</a:t>
            </a:r>
            <a:endParaRPr lang="en-IN" sz="1400" i="1" dirty="0">
              <a:solidFill>
                <a:srgbClr val="D61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842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3760B-7868-7CD2-194E-723B18896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Unique Selling Point of your Idea?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CD3D8-21C2-1580-123E-669235FE7B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detailed information on why your solution is better than existing ones</a:t>
            </a:r>
          </a:p>
          <a:p>
            <a:r>
              <a:rPr lang="en-US" dirty="0"/>
              <a:t>E.g. Concept that has advantages over other existing methods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Use case scenarios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Cost aspects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Ease of implementation.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Provide Videos and Pictures of your prototype or proof of concept.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35034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8C639-9B9E-C23B-9132-ED52BB91D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Industrial and Social Relevance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45C476-ACE9-2F13-3C76-4F3841DC1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60202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5326C-B20D-BAF3-8FF5-F9F2E2983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 Competitors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1A30E-7C63-C3DA-2D76-5E2E94C0D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79630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79308-3077-A152-571F-DC4207DFF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Customer market segment, Market Size and Validation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7CF8B4-62E2-78FF-5EEC-E1605DF457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is your first customer segment that you would like to target?</a:t>
            </a:r>
          </a:p>
          <a:p>
            <a:r>
              <a:rPr lang="en-US" dirty="0"/>
              <a:t>What you will do to validate your solution with your potential users?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35459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79308-3077-A152-571F-DC4207DFF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Resources and Budget ( Fund Usage) (In case selected for the startup fund )</a:t>
            </a:r>
          </a:p>
        </p:txBody>
      </p:sp>
    </p:spTree>
    <p:extLst>
      <p:ext uri="{BB962C8B-B14F-4D97-AF65-F5344CB8AC3E}">
        <p14:creationId xmlns:p14="http://schemas.microsoft.com/office/powerpoint/2010/main" val="1663835382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301</Words>
  <Application>Microsoft Office PowerPoint</Application>
  <PresentationFormat>On-screen Show (4:3)</PresentationFormat>
  <Paragraphs>78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2_Office Theme</vt:lpstr>
      <vt:lpstr>Vishlesan Innovative Ideas Contest (VIIC-2022) (max 15 slides)</vt:lpstr>
      <vt:lpstr>Team Leader &amp; Team Details</vt:lpstr>
      <vt:lpstr>Team Member(s) Details</vt:lpstr>
      <vt:lpstr>&lt;Problem&gt; &lt;Solution Concept&gt; &lt;Commercialization Aspects&gt;</vt:lpstr>
      <vt:lpstr>Unique Selling Point of your Idea?</vt:lpstr>
      <vt:lpstr>Industrial and Social Relevance</vt:lpstr>
      <vt:lpstr>Market Competitors </vt:lpstr>
      <vt:lpstr>Customer market segment, Market Size and Validation</vt:lpstr>
      <vt:lpstr>Resources and Budget ( Fund Usage) (In case selected for the startup fund )</vt:lpstr>
      <vt:lpstr>Project Milestones (All fields are required)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Vishlesan Innovative Ideas Contest (VIIC-2022) (max 15 slides)</dc:title>
  <dc:creator>oruganti saikiran</dc:creator>
  <cp:lastModifiedBy>oruganti saikiran</cp:lastModifiedBy>
  <cp:revision>11</cp:revision>
  <dcterms:created xsi:type="dcterms:W3CDTF">2022-10-11T07:26:40Z</dcterms:created>
  <dcterms:modified xsi:type="dcterms:W3CDTF">2022-10-11T08:10:09Z</dcterms:modified>
</cp:coreProperties>
</file>